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ed926685e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31ed926685e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b3a06ab3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b3a06ab3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1b3a06ab3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" name="Google Shape;13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ed926685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31ed926685e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c855a04a6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31c855a04a6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c855a04a6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31c855a04a6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264459" y="207095"/>
            <a:ext cx="11663082" cy="6443810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1828800" y="4235390"/>
            <a:ext cx="85344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6970" y="707887"/>
            <a:ext cx="4118060" cy="96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643466" y="225911"/>
            <a:ext cx="7687733" cy="925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1053" l="0" r="10620" t="4954"/>
          <a:stretch/>
        </p:blipFill>
        <p:spPr>
          <a:xfrm>
            <a:off x="259937" y="208037"/>
            <a:ext cx="11672125" cy="64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294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499616" y="2872522"/>
            <a:ext cx="91927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400"/>
              <a:buFont typeface="Arial"/>
              <a:buNone/>
              <a:defRPr b="1" sz="34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/>
          <p:nvPr/>
        </p:nvSpPr>
        <p:spPr>
          <a:xfrm>
            <a:off x="4488455" y="1593290"/>
            <a:ext cx="3215090" cy="966677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8239" y="1751389"/>
            <a:ext cx="2815522" cy="66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09600" y="10547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09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97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609600" y="96670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09600" y="2307098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09600" y="2946861"/>
            <a:ext cx="5386917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6193378" y="2307098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6193378" y="2946861"/>
            <a:ext cx="5389033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09611" y="1171075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766733" y="1171075"/>
            <a:ext cx="6815667" cy="49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609611" y="2406317"/>
            <a:ext cx="4011084" cy="3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2389717" y="4800602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/>
          <p:nvPr>
            <p:ph idx="2" type="pic"/>
          </p:nvPr>
        </p:nvSpPr>
        <p:spPr>
          <a:xfrm>
            <a:off x="2389717" y="1106905"/>
            <a:ext cx="7315200" cy="362067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2389717" y="5367343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97983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2122834"/>
            <a:ext cx="10972800" cy="400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" name="Google Shape;12;p1"/>
          <p:cNvCxnSpPr/>
          <p:nvPr/>
        </p:nvCxnSpPr>
        <p:spPr>
          <a:xfrm>
            <a:off x="278674" y="6575107"/>
            <a:ext cx="9324948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" name="Google Shape;13;p1"/>
          <p:cNvSpPr/>
          <p:nvPr/>
        </p:nvSpPr>
        <p:spPr>
          <a:xfrm>
            <a:off x="383821" y="231832"/>
            <a:ext cx="11424356" cy="926298"/>
          </a:xfrm>
          <a:prstGeom prst="rect">
            <a:avLst/>
          </a:prstGeom>
          <a:gradFill>
            <a:gsLst>
              <a:gs pos="0">
                <a:srgbClr val="370000"/>
              </a:gs>
              <a:gs pos="5000">
                <a:srgbClr val="370000"/>
              </a:gs>
              <a:gs pos="76000">
                <a:srgbClr val="500000"/>
              </a:gs>
              <a:gs pos="100000">
                <a:srgbClr val="500000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383823" y="403780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278672" y="6358158"/>
            <a:ext cx="9324947" cy="1846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CSCE </a:t>
            </a:r>
            <a:r>
              <a:rPr lang="en-US" sz="1200">
                <a:solidFill>
                  <a:schemeClr val="dk1"/>
                </a:solidFill>
              </a:rPr>
              <a:t>633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1200">
                <a:solidFill>
                  <a:schemeClr val="dk1"/>
                </a:solidFill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056914" y="403781"/>
            <a:ext cx="2525486" cy="59283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ctrTitle"/>
          </p:nvPr>
        </p:nvSpPr>
        <p:spPr>
          <a:xfrm>
            <a:off x="914400" y="2484599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Meal Nutrition Analysis</a:t>
            </a:r>
            <a:endParaRPr/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1891300" y="4293547"/>
            <a:ext cx="8534400" cy="16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Prakhar Suryavansh (936001838)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Rusali Saha (335006984)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Dipanwita Rano (436000715)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cxnSp>
        <p:nvCxnSpPr>
          <p:cNvPr id="63" name="Google Shape;63;p11"/>
          <p:cNvCxnSpPr/>
          <p:nvPr/>
        </p:nvCxnSpPr>
        <p:spPr>
          <a:xfrm>
            <a:off x="4082717" y="3859215"/>
            <a:ext cx="402656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5686"/>
              </a:srgbClr>
            </a:outerShdw>
          </a:effectLst>
        </p:spPr>
      </p:cxnSp>
      <p:sp>
        <p:nvSpPr>
          <p:cNvPr id="64" name="Google Shape;64;p11"/>
          <p:cNvSpPr txBox="1"/>
          <p:nvPr>
            <p:ph type="ctrTitle"/>
          </p:nvPr>
        </p:nvSpPr>
        <p:spPr>
          <a:xfrm>
            <a:off x="914400" y="1530624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 sz="2600"/>
              <a:t>CSCE 633 </a:t>
            </a:r>
            <a:r>
              <a:rPr lang="en-US" sz="2600"/>
              <a:t>Fall 24: Machine Learning Project</a:t>
            </a:r>
            <a:r>
              <a:rPr lang="en-US" sz="2600"/>
              <a:t> 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79500" y="511950"/>
            <a:ext cx="114330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Multimodal Model to predict lunch calorie intake - consists of 3 types of neural networks.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Initially observed heavy reliance on breakfast-specific data.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Regularization helped in model generalisation.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In common feature selection techniques, like chi-square test, very low individual correlation of microbiome data.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PCA to reduce dimensionality, and preserve 95% of variance in demographic data.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3 different models for 3 different data branches.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652075" y="329847"/>
            <a:ext cx="7687800" cy="114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A. M. Thompson, C. B. Rinaldi, et al., "Challenges in Accurate Calorie Estimation: A Review," Journal of Nutrition Science, vol. 12, pp. 23-45, 2022.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J. Smith, L. Rodriguez, "The Role of Wearable Devices in Dietary Monitoring," IEEE Transactions on Biomedical Engineering, vol. 68, no. 4, pp. 1234-1245, 2021.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K. Gupta, M. Sharma, et al., "Multimodal Deep Learning for Food Calorie Estimation," Proceedings of the IEEE Conference on Computer Vision and Pattern Recognition (CVPR), 2020.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S. Patel, R. Kumar, et al., "Integrating Visual and Contextual Information for Accurate Calorie Prediction," IEEE Transactions on Neural Networks and Learning Systems, vol. 33, no. 6, pp. 1567-1579, 2023.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B. J. Mortazavi and R. Gutierrez-Osuna, "A Review of Digital Innovations for Diet Monitoring and Precision Nutrition," IEEE Reviews in Biomedical Engineering, vol. 14, pp. 120-135, 2021.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Y. Zhang, M. Li, et al., "Multimodal Learning for Activity Recognition Using Wearable Sensors," IEEE Transactions on Neural Systems and Rehabilitation Engineering, vol. 28, no. 3, pp. 689-698, 2020.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1499616" y="2872522"/>
            <a:ext cx="9192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4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643466" y="225911"/>
            <a:ext cx="7687733" cy="925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95000" y="1282925"/>
            <a:ext cx="11090700" cy="48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80" lvl="0" marL="4572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to build a multimodal model to estimate lunch calories using sensor data, images, demographics, micro gut health and breakfast data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 b="7678" l="1388" r="2834" t="8308"/>
          <a:stretch/>
        </p:blipFill>
        <p:spPr>
          <a:xfrm>
            <a:off x="2768125" y="2624075"/>
            <a:ext cx="6822200" cy="34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632616" y="280236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46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4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90025" y="1401325"/>
            <a:ext cx="11090700" cy="48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Given multiple modalities of image data, time series data, numerical and categorical data, perform multimodal learning to predict the amount of calories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consumed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during lunch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Evaluation metric - Root Mean Square Relative Error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60000"/>
              </a:lnSpc>
              <a:spcBef>
                <a:spcPts val="56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To achieve error lower than predefined Kaggle benchmark of 0.5258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650" y="2866150"/>
            <a:ext cx="3678799" cy="11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Dataset and Set up </a:t>
            </a:r>
            <a:endParaRPr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63350" y="1346100"/>
            <a:ext cx="10972800" cy="4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6550" lvl="0" marL="4572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Image data 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Lunch Images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Breakfast Images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Time series data (Continuous glucose monitoring data)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CGM data -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glucose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levels recorded at intervals of 5 minutes, between breakfast time and lunch time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Numerical data (Demo_viome_train data)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Age, Weight, Height, Fasting glucose, Insulin, Cholesterol, etc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Viome - Data based on micro gut health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Categorical data (Demo_viome_train data)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Categorical features - Race, Diabetes Status, Gender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Label data 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Breakfast calories, fat, protein, carbohydrate segregation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Methodology - Preprocessing</a:t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221350" y="1151100"/>
            <a:ext cx="11868000" cy="50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Integration of modalities to generate merged data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- individually processed each modality and combined to create multimodal dataset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Image preprocessing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Normalization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Missing value handling using placeholder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Glucose time series data preprocessing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Missing value handling using placeholder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Resampling using downsampling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Fixed length handling - padding and truncate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Numerical data preprocessing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Standard Scaler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Categorical data preprocessing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One hot encoder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Methodology - Model Architecture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09400" y="1253750"/>
            <a:ext cx="114657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Joint embedding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 - Image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Layer 1: Convolutional layer followed by ReLU activation and max pooling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Layer 2: Convolutional layer followed by ReLU activation and max pooling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Fully connected layer: 128 neurons, ReLU activation.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Long Short Term Memory Network - Time series 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LSTM Layers: Configurable number of layers with configurable number of hidden units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Fully connected layer: 128 neurons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Deep Neural Network - Numerical and categorical 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Fully connected layer 1: 64 neurons, ReLU activation, Dropout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Fully connected layer 2: 128 neurons, ReLU activation, Dropout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Methodology - Model Architecture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69750" y="1242925"/>
            <a:ext cx="114330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Fully connected set of layers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Joint embedding data fed into dense layer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128 neurons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ReLU activation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5-fold Cross validation 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❏"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Hyperparameter tuning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learning rate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batch size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dropout rate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cnn filters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lstm hidden size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weight decay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optimizer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Experimentation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69750" y="1242925"/>
            <a:ext cx="11433000" cy="4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Initial Overfitting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Ablation study to analyze feature correlation and dependencies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Regularization strategies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Dropout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Weight decay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Feature selection and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dimensionality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reduction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Chi-square test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Principal Component Analysis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643466" y="225911"/>
            <a:ext cx="76878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79500" y="1259625"/>
            <a:ext cx="6665100" cy="5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4572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Best validation loss : 0.0422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Final training loss : 0.252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RMSRE loss on test data on Kaggle : 0.256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Observations from plot 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Validation loss remains stable after initial few epochs.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Training and validation loss across all folds are consistent.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Best values of parameters 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learning rate: 0.01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batch size: 16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dropout rate: 0.2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cnn filters: (32, 64)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lstm hidden size: 128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weight decay: 1e-05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❏"/>
            </a:pPr>
            <a:r>
              <a:rPr lang="en-US" sz="3750">
                <a:latin typeface="Times New Roman"/>
                <a:ea typeface="Times New Roman"/>
                <a:cs typeface="Times New Roman"/>
                <a:sym typeface="Times New Roman"/>
              </a:rPr>
              <a:t>optimizer: Adam</a:t>
            </a:r>
            <a:endParaRPr sz="3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400" y="1785625"/>
            <a:ext cx="5509601" cy="36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